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1"/>
  </p:notesMasterIdLst>
  <p:sldIdLst>
    <p:sldId id="257" r:id="rId2"/>
    <p:sldId id="258" r:id="rId3"/>
    <p:sldId id="259" r:id="rId4"/>
    <p:sldId id="260" r:id="rId5"/>
    <p:sldId id="261" r:id="rId6"/>
    <p:sldId id="262" r:id="rId7"/>
    <p:sldId id="264" r:id="rId8"/>
    <p:sldId id="266"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62" autoAdjust="0"/>
  </p:normalViewPr>
  <p:slideViewPr>
    <p:cSldViewPr>
      <p:cViewPr varScale="1">
        <p:scale>
          <a:sx n="59" d="100"/>
          <a:sy n="59" d="100"/>
        </p:scale>
        <p:origin x="163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D28AE0-0348-4830-9BF0-70075E29B27C}" type="datetimeFigureOut">
              <a:rPr lang="en-US" smtClean="0"/>
              <a:t>3/25/2017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FA87B-3C63-4805-B652-BDDCFBA73FF3}" type="slidenum">
              <a:rPr lang="en-US" smtClean="0"/>
              <a:t>‹#›</a:t>
            </a:fld>
            <a:endParaRPr lang="en-US"/>
          </a:p>
        </p:txBody>
      </p:sp>
    </p:spTree>
    <p:extLst>
      <p:ext uri="{BB962C8B-B14F-4D97-AF65-F5344CB8AC3E}">
        <p14:creationId xmlns:p14="http://schemas.microsoft.com/office/powerpoint/2010/main" val="3541457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latin typeface="Times New Roman" panose="02020603050405020304" pitchFamily="18" charset="0"/>
                <a:cs typeface="Times New Roman" panose="02020603050405020304" pitchFamily="18" charset="0"/>
              </a:rPr>
              <a:t>Introduction</a:t>
            </a:r>
            <a:r>
              <a:rPr lang="en-US" dirty="0">
                <a:latin typeface="Times New Roman" panose="02020603050405020304" pitchFamily="18" charset="0"/>
                <a:cs typeface="Times New Roman" panose="02020603050405020304" pitchFamily="18" charset="0"/>
              </a:rPr>
              <a:t>	</a:t>
            </a:r>
          </a:p>
          <a:p>
            <a:pPr marL="0" indent="0">
              <a:buNone/>
            </a:pPr>
            <a:r>
              <a:rPr lang="en-US" dirty="0">
                <a:latin typeface="Times New Roman" panose="02020603050405020304" pitchFamily="18" charset="0"/>
                <a:cs typeface="Times New Roman" panose="02020603050405020304" pitchFamily="18" charset="0"/>
              </a:rPr>
              <a:t>Children are not born to become juvenile criminals or gang members that lead to delinquency. Juveniles in lower income areas usually experience poverty, abuse, and drugs in their community's.  When juveniles are in these areas, many times the families are not stable, have a lack of structure, and lack affirmation in which follows juveniles to school that will lead to a lack of academic achievement. These juveniles look for a place to belong and a lot of times turn to gangs.  ("National Crime Prevention Teens Crime and the Community (TCC)," n.d.).</a:t>
            </a:r>
          </a:p>
          <a:p>
            <a:pPr marL="0" indent="0">
              <a:buNone/>
            </a:pPr>
            <a:r>
              <a:rPr lang="en-US" dirty="0">
                <a:latin typeface="Times New Roman" panose="02020603050405020304" pitchFamily="18" charset="0"/>
                <a:cs typeface="Times New Roman" panose="02020603050405020304" pitchFamily="18" charset="0"/>
              </a:rPr>
              <a:t> Identifying how selected programs can meet the elements of solving the problem for juvenile gangs and their behavior is crucial along with the effectiveness of a program that works. Explaining how a problem-solving model and its impact on effectiveness will be established along with the objective in this presentation.</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2DFA87B-3C63-4805-B652-BDDCFBA73FF3}" type="slidenum">
              <a:rPr lang="en-US" smtClean="0"/>
              <a:t>1</a:t>
            </a:fld>
            <a:endParaRPr lang="en-US"/>
          </a:p>
        </p:txBody>
      </p:sp>
    </p:spTree>
    <p:extLst>
      <p:ext uri="{BB962C8B-B14F-4D97-AF65-F5344CB8AC3E}">
        <p14:creationId xmlns:p14="http://schemas.microsoft.com/office/powerpoint/2010/main" val="2022970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Juvenile gangs in America - youth gang members commit a disproportionate share of offenses, including nonviolent ones. Youth join gangs for protection, enjoyment, respect, money, or because a friend is in a gang. Youth are at higher risk of joining a gang if they engage in delinquent behaviors, are aggressive or violent, experience multiple caretaker transitions, have many problems at school, associate with other gang-involved youth, or live in communities where they feel unsafe and where many youth are in trouble. To prevent youth from joining gangs, communities must strengthen families and schools, improve community supervision, train teachers and parents to manage disruptive youth, and teach students interpersonal skills.</a:t>
            </a:r>
          </a:p>
        </p:txBody>
      </p:sp>
      <p:sp>
        <p:nvSpPr>
          <p:cNvPr id="4" name="Slide Number Placeholder 3"/>
          <p:cNvSpPr>
            <a:spLocks noGrp="1"/>
          </p:cNvSpPr>
          <p:nvPr>
            <p:ph type="sldNum" sz="quarter" idx="10"/>
          </p:nvPr>
        </p:nvSpPr>
        <p:spPr/>
        <p:txBody>
          <a:bodyPr/>
          <a:lstStyle/>
          <a:p>
            <a:fld id="{42DFA87B-3C63-4805-B652-BDDCFBA73FF3}" type="slidenum">
              <a:rPr lang="en-US" smtClean="0"/>
              <a:t>2</a:t>
            </a:fld>
            <a:endParaRPr lang="en-US"/>
          </a:p>
        </p:txBody>
      </p:sp>
    </p:spTree>
    <p:extLst>
      <p:ext uri="{BB962C8B-B14F-4D97-AF65-F5344CB8AC3E}">
        <p14:creationId xmlns:p14="http://schemas.microsoft.com/office/powerpoint/2010/main" val="679278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Coordinated intervention Involvement of police agencies, educators, job-training resources, parents, and community groups are essential to the success of the likelihood that high-risk youth will not become involved in gangs. Youth violence is a significant public health problem with serious and lasting effects on our young people, families, and communities. But, it is not unavoidable or inevitable. Youth violence can be prevented.</a:t>
            </a:r>
          </a:p>
        </p:txBody>
      </p:sp>
      <p:sp>
        <p:nvSpPr>
          <p:cNvPr id="4" name="Slide Number Placeholder 3"/>
          <p:cNvSpPr>
            <a:spLocks noGrp="1"/>
          </p:cNvSpPr>
          <p:nvPr>
            <p:ph type="sldNum" sz="quarter" idx="10"/>
          </p:nvPr>
        </p:nvSpPr>
        <p:spPr/>
        <p:txBody>
          <a:bodyPr/>
          <a:lstStyle/>
          <a:p>
            <a:fld id="{42DFA87B-3C63-4805-B652-BDDCFBA73FF3}" type="slidenum">
              <a:rPr lang="en-US" smtClean="0"/>
              <a:t>3</a:t>
            </a:fld>
            <a:endParaRPr lang="en-US"/>
          </a:p>
        </p:txBody>
      </p:sp>
    </p:spTree>
    <p:extLst>
      <p:ext uri="{BB962C8B-B14F-4D97-AF65-F5344CB8AC3E}">
        <p14:creationId xmlns:p14="http://schemas.microsoft.com/office/powerpoint/2010/main" val="11089566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The National Gang Center (NGC) is a project jointly funded by the U.S. Department of Justice’s (DOJ) Office of Juvenile Justice and Delinquency Prevention (OJJDP) and the Bureau of Justice Assistance (BJA). The NGC program works to further the mission of DOJ by providing an array of information and resources on gangs for state, local, and tribal jurisdictions. NGC’s national leadership serves researchers, policymakers, direct service providers, criminal justice practitioners, and other community members through peer-to-peer information exchange and mentoring, training, and on- and off-site technical assistance. NGC activities contribute to reductions in gang-related crime and violence and gang activity by juveniles and adults.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2DFA87B-3C63-4805-B652-BDDCFBA73FF3}" type="slidenum">
              <a:rPr lang="en-US" smtClean="0"/>
              <a:t>4</a:t>
            </a:fld>
            <a:endParaRPr lang="en-US"/>
          </a:p>
        </p:txBody>
      </p:sp>
    </p:spTree>
    <p:extLst>
      <p:ext uri="{BB962C8B-B14F-4D97-AF65-F5344CB8AC3E}">
        <p14:creationId xmlns:p14="http://schemas.microsoft.com/office/powerpoint/2010/main" val="9956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The connection between race/ethnicity and gang membership has long existed. Early gang members traditionally came from white ethnic immigrant groups such as the Irish and Polish, whereas starting in the 1950s, we have seen gang membership increasingly concentrated among racial minorities such as African-Americans, Hispanics, Asians, and American Indians.</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2DFA87B-3C63-4805-B652-BDDCFBA73FF3}" type="slidenum">
              <a:rPr lang="en-US" smtClean="0"/>
              <a:t>5</a:t>
            </a:fld>
            <a:endParaRPr lang="en-US"/>
          </a:p>
        </p:txBody>
      </p:sp>
    </p:spTree>
    <p:extLst>
      <p:ext uri="{BB962C8B-B14F-4D97-AF65-F5344CB8AC3E}">
        <p14:creationId xmlns:p14="http://schemas.microsoft.com/office/powerpoint/2010/main" val="318569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Communities cannot address gang-joining among minority populations without fully understanding the factors that influence risk. racially and ethnically specific gang-membership prevention programming may not be necessary but rather, that general prevention programming, which includes racially and ethnically sensitive elements, may be sufficient.</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2DFA87B-3C63-4805-B652-BDDCFBA73FF3}" type="slidenum">
              <a:rPr lang="en-US" smtClean="0"/>
              <a:t>6</a:t>
            </a:fld>
            <a:endParaRPr lang="en-US"/>
          </a:p>
        </p:txBody>
      </p:sp>
    </p:spTree>
    <p:extLst>
      <p:ext uri="{BB962C8B-B14F-4D97-AF65-F5344CB8AC3E}">
        <p14:creationId xmlns:p14="http://schemas.microsoft.com/office/powerpoint/2010/main" val="2821839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Project Safe Neighborhoods is a program initiated by the United States Department of Justice.  This program</a:t>
            </a:r>
            <a:r>
              <a:rPr lang="en-US" baseline="0" dirty="0" smtClean="0">
                <a:latin typeface="Times New Roman" panose="02020603050405020304" pitchFamily="18" charset="0"/>
                <a:cs typeface="Times New Roman" panose="02020603050405020304" pitchFamily="18" charset="0"/>
              </a:rPr>
              <a:t> is designates to reduce gang violence by promoting community relations and develop strategies to reduce violent activity. “$2.5 million is dedicated to each of 10 sites for an anti-gang pilot program devoting extensive resources to reaching ex-offenders with past or probable future involvement with some of the most violent and pervasive gangs in the country.  This program focuses on prevention, targeted enforcement, and reentry of prisoners back into society” (US Department of Justice, 2017).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42DFA87B-3C63-4805-B652-BDDCFBA73FF3}" type="slidenum">
              <a:rPr lang="en-US" smtClean="0"/>
              <a:t>7</a:t>
            </a:fld>
            <a:endParaRPr lang="en-US"/>
          </a:p>
        </p:txBody>
      </p:sp>
    </p:spTree>
    <p:extLst>
      <p:ext uri="{BB962C8B-B14F-4D97-AF65-F5344CB8AC3E}">
        <p14:creationId xmlns:p14="http://schemas.microsoft.com/office/powerpoint/2010/main" val="16824666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Times New Roman" panose="02020603050405020304" pitchFamily="18" charset="0"/>
                <a:ea typeface="+mn-ea"/>
                <a:cs typeface="Times New Roman" panose="02020603050405020304" pitchFamily="18" charset="0"/>
              </a:rPr>
              <a:t>To conclude it can be said that, undoubtedly Juvenile delinquency is a serious matter of concern and a major challenge for the justice system. But, if proper steps are taken it can be reduced and avoided to a great extent with the mix efforts of both society and administration.</a:t>
            </a:r>
          </a:p>
          <a:p>
            <a:endParaRPr lang="en-US" dirty="0"/>
          </a:p>
        </p:txBody>
      </p:sp>
      <p:sp>
        <p:nvSpPr>
          <p:cNvPr id="4" name="Slide Number Placeholder 3"/>
          <p:cNvSpPr>
            <a:spLocks noGrp="1"/>
          </p:cNvSpPr>
          <p:nvPr>
            <p:ph type="sldNum" sz="quarter" idx="10"/>
          </p:nvPr>
        </p:nvSpPr>
        <p:spPr/>
        <p:txBody>
          <a:bodyPr/>
          <a:lstStyle/>
          <a:p>
            <a:fld id="{42DFA87B-3C63-4805-B652-BDDCFBA73FF3}" type="slidenum">
              <a:rPr lang="en-US" smtClean="0"/>
              <a:t>8</a:t>
            </a:fld>
            <a:endParaRPr lang="en-US"/>
          </a:p>
        </p:txBody>
      </p:sp>
    </p:spTree>
    <p:extLst>
      <p:ext uri="{BB962C8B-B14F-4D97-AF65-F5344CB8AC3E}">
        <p14:creationId xmlns:p14="http://schemas.microsoft.com/office/powerpoint/2010/main" val="3974672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DFA87B-3C63-4805-B652-BDDCFBA73FF3}" type="slidenum">
              <a:rPr lang="en-US" smtClean="0"/>
              <a:t>9</a:t>
            </a:fld>
            <a:endParaRPr lang="en-US"/>
          </a:p>
        </p:txBody>
      </p:sp>
    </p:spTree>
    <p:extLst>
      <p:ext uri="{BB962C8B-B14F-4D97-AF65-F5344CB8AC3E}">
        <p14:creationId xmlns:p14="http://schemas.microsoft.com/office/powerpoint/2010/main" val="2905836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095D290-3C83-4D38-865F-729FE2A7EE43}" type="datetimeFigureOut">
              <a:rPr lang="en-US" smtClean="0"/>
              <a:t>3/25/2017</a:t>
            </a:fld>
            <a:endParaRPr lang="en-US"/>
          </a:p>
        </p:txBody>
      </p:sp>
      <p:sp>
        <p:nvSpPr>
          <p:cNvPr id="16" name="Slide Number Placeholder 15"/>
          <p:cNvSpPr>
            <a:spLocks noGrp="1"/>
          </p:cNvSpPr>
          <p:nvPr>
            <p:ph type="sldNum" sz="quarter" idx="11"/>
          </p:nvPr>
        </p:nvSpPr>
        <p:spPr/>
        <p:txBody>
          <a:bodyPr/>
          <a:lstStyle/>
          <a:p>
            <a:fld id="{EFBC1398-2803-4EC6-8237-0F490AC707A0}"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95D290-3C83-4D38-865F-729FE2A7EE43}"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C1398-2803-4EC6-8237-0F490AC707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095D290-3C83-4D38-865F-729FE2A7EE43}"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C1398-2803-4EC6-8237-0F490AC707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095D290-3C83-4D38-865F-729FE2A7EE43}" type="datetimeFigureOut">
              <a:rPr lang="en-US" smtClean="0"/>
              <a:t>3/25/2017</a:t>
            </a:fld>
            <a:endParaRPr lang="en-US"/>
          </a:p>
        </p:txBody>
      </p:sp>
      <p:sp>
        <p:nvSpPr>
          <p:cNvPr id="15" name="Slide Number Placeholder 14"/>
          <p:cNvSpPr>
            <a:spLocks noGrp="1"/>
          </p:cNvSpPr>
          <p:nvPr>
            <p:ph type="sldNum" sz="quarter" idx="15"/>
          </p:nvPr>
        </p:nvSpPr>
        <p:spPr/>
        <p:txBody>
          <a:bodyPr/>
          <a:lstStyle>
            <a:lvl1pPr algn="ctr">
              <a:defRPr/>
            </a:lvl1pPr>
          </a:lstStyle>
          <a:p>
            <a:fld id="{EFBC1398-2803-4EC6-8237-0F490AC707A0}"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95D290-3C83-4D38-865F-729FE2A7EE43}" type="datetimeFigureOut">
              <a:rPr lang="en-US" smtClean="0"/>
              <a:t>3/25/2017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C1398-2803-4EC6-8237-0F490AC707A0}"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95D290-3C83-4D38-865F-729FE2A7EE43}" type="datetimeFigureOut">
              <a:rPr lang="en-US" smtClean="0"/>
              <a:t>3/25/2017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C1398-2803-4EC6-8237-0F490AC707A0}"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EFBC1398-2803-4EC6-8237-0F490AC707A0}"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095D290-3C83-4D38-865F-729FE2A7EE43}" type="datetimeFigureOut">
              <a:rPr lang="en-US" smtClean="0"/>
              <a:t>3/25/2017</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095D290-3C83-4D38-865F-729FE2A7EE43}" type="datetimeFigureOut">
              <a:rPr lang="en-US" smtClean="0"/>
              <a:t>3/25/2017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BC1398-2803-4EC6-8237-0F490AC707A0}"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5D290-3C83-4D38-865F-729FE2A7EE43}" type="datetimeFigureOut">
              <a:rPr lang="en-US" smtClean="0"/>
              <a:t>3/25/2017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BC1398-2803-4EC6-8237-0F490AC707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095D290-3C83-4D38-865F-729FE2A7EE43}" type="datetimeFigureOut">
              <a:rPr lang="en-US" smtClean="0"/>
              <a:t>3/25/2017</a:t>
            </a:fld>
            <a:endParaRPr lang="en-US"/>
          </a:p>
        </p:txBody>
      </p:sp>
      <p:sp>
        <p:nvSpPr>
          <p:cNvPr id="9" name="Slide Number Placeholder 8"/>
          <p:cNvSpPr>
            <a:spLocks noGrp="1"/>
          </p:cNvSpPr>
          <p:nvPr>
            <p:ph type="sldNum" sz="quarter" idx="15"/>
          </p:nvPr>
        </p:nvSpPr>
        <p:spPr/>
        <p:txBody>
          <a:bodyPr/>
          <a:lstStyle/>
          <a:p>
            <a:fld id="{EFBC1398-2803-4EC6-8237-0F490AC707A0}"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095D290-3C83-4D38-865F-729FE2A7EE43}" type="datetimeFigureOut">
              <a:rPr lang="en-US" smtClean="0"/>
              <a:t>3/25/2017</a:t>
            </a:fld>
            <a:endParaRPr lang="en-US"/>
          </a:p>
        </p:txBody>
      </p:sp>
      <p:sp>
        <p:nvSpPr>
          <p:cNvPr id="9" name="Slide Number Placeholder 8"/>
          <p:cNvSpPr>
            <a:spLocks noGrp="1"/>
          </p:cNvSpPr>
          <p:nvPr>
            <p:ph type="sldNum" sz="quarter" idx="11"/>
          </p:nvPr>
        </p:nvSpPr>
        <p:spPr/>
        <p:txBody>
          <a:bodyPr/>
          <a:lstStyle/>
          <a:p>
            <a:fld id="{EFBC1398-2803-4EC6-8237-0F490AC707A0}"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095D290-3C83-4D38-865F-729FE2A7EE43}" type="datetimeFigureOut">
              <a:rPr lang="en-US" smtClean="0"/>
              <a:t>3/25/2017</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FBC1398-2803-4EC6-8237-0F490AC707A0}"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nationalgangcenter.gov/publication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universityofphoenix.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justice.gov/archive/fbci/progmenu_atrisk.html" TargetMode="External"/><Relationship Id="rId5" Type="http://schemas.openxmlformats.org/officeDocument/2006/relationships/hyperlink" Target="http://www.ncpc.org/programs/teens-crime-and-the-community/publications-1/adult2pdf" TargetMode="External"/><Relationship Id="rId4" Type="http://schemas.openxmlformats.org/officeDocument/2006/relationships/hyperlink" Target="https://www.ncjrs.gov/pdffiles1/ojjdp/231116.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9442" y="1219201"/>
            <a:ext cx="7143957" cy="5562600"/>
          </a:xfrm>
        </p:spPr>
        <p:txBody>
          <a:bodyPr>
            <a:normAutofit fontScale="92500" lnSpcReduction="20000"/>
          </a:bodyPr>
          <a:lstStyle/>
          <a:p>
            <a:pPr marL="0" indent="0">
              <a:buNone/>
            </a:pPr>
            <a:r>
              <a:rPr lang="en-US" dirty="0"/>
              <a:t>	</a:t>
            </a:r>
            <a:r>
              <a:rPr lang="en-US" dirty="0">
                <a:latin typeface="Times New Roman" panose="02020603050405020304" pitchFamily="18" charset="0"/>
                <a:cs typeface="Times New Roman" panose="02020603050405020304" pitchFamily="18" charset="0"/>
              </a:rPr>
              <a:t>Children are not born to become juvenile criminals or gang members that lead to delinquency. Juveniles in lower income areas usually experience poverty, abuse, and drugs in their community's.  When juveniles are in these areas, many times the families are not stable, have a lack of structure, and lack affirmation in which follows juveniles to school that will lead to a lack of academic achievement. These juveniles look for a place to belong and a lot of times turn to gangs. ("National Crime Prevention Teens Crime and the Community (TCC)," n.d.).</a:t>
            </a:r>
          </a:p>
          <a:p>
            <a:pPr marL="0" indent="0">
              <a:buNone/>
            </a:pPr>
            <a:r>
              <a:rPr lang="en-US" dirty="0">
                <a:latin typeface="Times New Roman" panose="02020603050405020304" pitchFamily="18" charset="0"/>
                <a:cs typeface="Times New Roman" panose="02020603050405020304" pitchFamily="18" charset="0"/>
              </a:rPr>
              <a:t> 	Identifying how selected programs can meet the elements of solving the problem for juvenile gangs and their behavior is crucial along with the effectiveness of a program that works. Explaining how a problem-solving model and its impact on effectiveness will be established along with the objective in this presentation.</a:t>
            </a:r>
          </a:p>
          <a:p>
            <a:endParaRPr lang="en-US" dirty="0"/>
          </a:p>
        </p:txBody>
      </p:sp>
      <p:sp>
        <p:nvSpPr>
          <p:cNvPr id="2" name="Title 1"/>
          <p:cNvSpPr>
            <a:spLocks noGrp="1"/>
          </p:cNvSpPr>
          <p:nvPr>
            <p:ph type="title"/>
          </p:nvPr>
        </p:nvSpPr>
        <p:spPr>
          <a:xfrm>
            <a:off x="1009442" y="304801"/>
            <a:ext cx="7125113" cy="914400"/>
          </a:xfrm>
        </p:spPr>
        <p:txBody>
          <a:bodyPr/>
          <a:lstStyle/>
          <a:p>
            <a:pPr algn="ctr"/>
            <a:r>
              <a:rPr lang="en-US" b="1" dirty="0">
                <a:latin typeface="Times New Roman" panose="02020603050405020304" pitchFamily="18" charset="0"/>
                <a:cs typeface="Times New Roman" panose="02020603050405020304" pitchFamily="18" charset="0"/>
              </a:rPr>
              <a:t>Introduction</a:t>
            </a:r>
            <a:r>
              <a:rPr lang="en-US" b="1" dirty="0"/>
              <a:t> </a:t>
            </a:r>
          </a:p>
        </p:txBody>
      </p:sp>
    </p:spTree>
    <p:extLst>
      <p:ext uri="{BB962C8B-B14F-4D97-AF65-F5344CB8AC3E}">
        <p14:creationId xmlns:p14="http://schemas.microsoft.com/office/powerpoint/2010/main" val="1813378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2940"/>
            <a:ext cx="4495801" cy="3953799"/>
          </a:xfrm>
        </p:spPr>
        <p:txBody>
          <a:bodyPr>
            <a:normAutofit fontScale="77500" lnSpcReduction="20000"/>
          </a:bodyPr>
          <a:lstStyle/>
          <a:p>
            <a:r>
              <a:rPr lang="en-US" dirty="0">
                <a:latin typeface="Times New Roman" panose="02020603050405020304" pitchFamily="18" charset="0"/>
                <a:cs typeface="Times New Roman" panose="02020603050405020304" pitchFamily="18" charset="0"/>
              </a:rPr>
              <a:t>Gang prevention and the  overview of the programs </a:t>
            </a:r>
          </a:p>
          <a:p>
            <a:r>
              <a:rPr lang="en-US" dirty="0" smtClean="0">
                <a:latin typeface="Times New Roman" panose="02020603050405020304" pitchFamily="18" charset="0"/>
                <a:cs typeface="Times New Roman" panose="02020603050405020304" pitchFamily="18" charset="0"/>
              </a:rPr>
              <a:t>Reasons for </a:t>
            </a:r>
            <a:r>
              <a:rPr lang="en-US" dirty="0">
                <a:latin typeface="Times New Roman" panose="02020603050405020304" pitchFamily="18" charset="0"/>
                <a:cs typeface="Times New Roman" panose="02020603050405020304" pitchFamily="18" charset="0"/>
              </a:rPr>
              <a:t>gang </a:t>
            </a:r>
            <a:r>
              <a:rPr lang="en-US" dirty="0" smtClean="0">
                <a:latin typeface="Times New Roman" panose="02020603050405020304" pitchFamily="18" charset="0"/>
                <a:cs typeface="Times New Roman" panose="02020603050405020304" pitchFamily="18" charset="0"/>
              </a:rPr>
              <a:t>involvement are: </a:t>
            </a:r>
            <a:r>
              <a:rPr lang="en-US" dirty="0">
                <a:latin typeface="Times New Roman" panose="02020603050405020304" pitchFamily="18" charset="0"/>
                <a:cs typeface="Times New Roman" panose="02020603050405020304" pitchFamily="18" charset="0"/>
              </a:rPr>
              <a:t>protection of the enjoyment, the respect, the money </a:t>
            </a:r>
            <a:r>
              <a:rPr lang="en-US" dirty="0" smtClean="0">
                <a:latin typeface="Times New Roman" panose="02020603050405020304" pitchFamily="18" charset="0"/>
                <a:cs typeface="Times New Roman" panose="02020603050405020304" pitchFamily="18" charset="0"/>
              </a:rPr>
              <a:t>and friends.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youth is </a:t>
            </a:r>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higher risk of joining a </a:t>
            </a:r>
            <a:r>
              <a:rPr lang="en-US" dirty="0" smtClean="0">
                <a:latin typeface="Times New Roman" panose="02020603050405020304" pitchFamily="18" charset="0"/>
                <a:cs typeface="Times New Roman" panose="02020603050405020304" pitchFamily="18" charset="0"/>
              </a:rPr>
              <a:t>gang, delinquent behaviors, </a:t>
            </a:r>
          </a:p>
          <a:p>
            <a:r>
              <a:rPr lang="en-US" dirty="0" smtClean="0">
                <a:latin typeface="Times New Roman" panose="02020603050405020304" pitchFamily="18" charset="0"/>
                <a:cs typeface="Times New Roman" panose="02020603050405020304" pitchFamily="18" charset="0"/>
              </a:rPr>
              <a:t>Aggressive</a:t>
            </a:r>
          </a:p>
          <a:p>
            <a:r>
              <a:rPr lang="en-US" dirty="0" smtClean="0">
                <a:latin typeface="Times New Roman" panose="02020603050405020304" pitchFamily="18" charset="0"/>
                <a:cs typeface="Times New Roman" panose="02020603050405020304" pitchFamily="18" charset="0"/>
              </a:rPr>
              <a:t>Violent</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Problems </a:t>
            </a:r>
            <a:r>
              <a:rPr lang="en-US" dirty="0">
                <a:latin typeface="Times New Roman" panose="02020603050405020304" pitchFamily="18" charset="0"/>
                <a:cs typeface="Times New Roman" panose="02020603050405020304" pitchFamily="18" charset="0"/>
              </a:rPr>
              <a:t>at school</a:t>
            </a:r>
          </a:p>
          <a:p>
            <a:r>
              <a:rPr lang="en-US" dirty="0" smtClean="0">
                <a:latin typeface="Times New Roman" panose="02020603050405020304" pitchFamily="18" charset="0"/>
                <a:cs typeface="Times New Roman" panose="02020603050405020304" pitchFamily="18" charset="0"/>
              </a:rPr>
              <a:t>Live </a:t>
            </a:r>
            <a:r>
              <a:rPr lang="en-US" dirty="0">
                <a:latin typeface="Times New Roman" panose="02020603050405020304" pitchFamily="18" charset="0"/>
                <a:cs typeface="Times New Roman" panose="02020603050405020304" pitchFamily="18" charset="0"/>
              </a:rPr>
              <a:t>in the communities where is unsafe and the trouble will get all the youth involved</a:t>
            </a:r>
          </a:p>
          <a:p>
            <a:endParaRPr lang="en-US" dirty="0"/>
          </a:p>
        </p:txBody>
      </p:sp>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Juvenile </a:t>
            </a:r>
            <a:r>
              <a:rPr lang="en-US" b="1" dirty="0" smtClean="0">
                <a:latin typeface="Times New Roman" panose="02020603050405020304" pitchFamily="18" charset="0"/>
                <a:cs typeface="Times New Roman" panose="02020603050405020304" pitchFamily="18" charset="0"/>
              </a:rPr>
              <a:t>Gangs</a:t>
            </a:r>
            <a:endParaRPr lang="en-US" b="1" dirty="0">
              <a:latin typeface="Times New Roman" panose="02020603050405020304" pitchFamily="18" charset="0"/>
              <a:cs typeface="Times New Roman" panose="02020603050405020304" pitchFamily="18" charset="0"/>
            </a:endParaRPr>
          </a:p>
        </p:txBody>
      </p:sp>
      <p:pic>
        <p:nvPicPr>
          <p:cNvPr id="5" name="Picture 4" descr="Image result for gang prevention progra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770414"/>
            <a:ext cx="2781300" cy="400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440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4876800" cy="4572000"/>
          </a:xfrm>
        </p:spPr>
        <p:txBody>
          <a:bodyPr/>
          <a:lstStyle/>
          <a:p>
            <a:r>
              <a:rPr lang="en-US" sz="2800" dirty="0">
                <a:latin typeface="Times New Roman" panose="02020603050405020304" pitchFamily="18" charset="0"/>
                <a:cs typeface="Times New Roman" panose="02020603050405020304" pitchFamily="18" charset="0"/>
              </a:rPr>
              <a:t>Strengthen the families</a:t>
            </a:r>
          </a:p>
          <a:p>
            <a:r>
              <a:rPr lang="en-US" sz="2800" dirty="0">
                <a:latin typeface="Times New Roman" panose="02020603050405020304" pitchFamily="18" charset="0"/>
                <a:cs typeface="Times New Roman" panose="02020603050405020304" pitchFamily="18" charset="0"/>
              </a:rPr>
              <a:t>Strengthen the school</a:t>
            </a:r>
          </a:p>
          <a:p>
            <a:r>
              <a:rPr lang="en-US" sz="2800" dirty="0">
                <a:latin typeface="Times New Roman" panose="02020603050405020304" pitchFamily="18" charset="0"/>
                <a:cs typeface="Times New Roman" panose="02020603050405020304" pitchFamily="18" charset="0"/>
              </a:rPr>
              <a:t>Improve community supervision</a:t>
            </a:r>
          </a:p>
          <a:p>
            <a:r>
              <a:rPr lang="en-US" sz="2800" dirty="0">
                <a:latin typeface="Times New Roman" panose="02020603050405020304" pitchFamily="18" charset="0"/>
                <a:cs typeface="Times New Roman" panose="02020603050405020304" pitchFamily="18" charset="0"/>
              </a:rPr>
              <a:t>Train teachers</a:t>
            </a:r>
          </a:p>
          <a:p>
            <a:r>
              <a:rPr lang="en-US" sz="2800" dirty="0">
                <a:latin typeface="Times New Roman" panose="02020603050405020304" pitchFamily="18" charset="0"/>
                <a:cs typeface="Times New Roman" panose="02020603050405020304" pitchFamily="18" charset="0"/>
              </a:rPr>
              <a:t>Help parent manage the disruptive youth</a:t>
            </a:r>
          </a:p>
          <a:p>
            <a:r>
              <a:rPr lang="en-US" sz="2800" dirty="0">
                <a:latin typeface="Times New Roman" panose="02020603050405020304" pitchFamily="18" charset="0"/>
                <a:cs typeface="Times New Roman" panose="02020603050405020304" pitchFamily="18" charset="0"/>
              </a:rPr>
              <a:t>Teach the youth interpersonal skills</a:t>
            </a:r>
          </a:p>
          <a:p>
            <a:endParaRPr lang="en-US" dirty="0"/>
          </a:p>
        </p:txBody>
      </p:sp>
      <p:sp>
        <p:nvSpPr>
          <p:cNvPr id="2" name="Title 1"/>
          <p:cNvSpPr>
            <a:spLocks noGrp="1"/>
          </p:cNvSpPr>
          <p:nvPr>
            <p:ph type="title"/>
          </p:nvPr>
        </p:nvSpPr>
        <p:spPr/>
        <p:txBody>
          <a:bodyPr>
            <a:normAutofit/>
          </a:bodyPr>
          <a:lstStyle/>
          <a:p>
            <a:pPr algn="ctr"/>
            <a:r>
              <a:rPr lang="en-US" b="1" dirty="0" smtClean="0">
                <a:latin typeface="Times New Roman" panose="02020603050405020304" pitchFamily="18" charset="0"/>
                <a:cs typeface="Times New Roman" panose="02020603050405020304" pitchFamily="18" charset="0"/>
              </a:rPr>
              <a:t>Prevention</a:t>
            </a:r>
            <a:endParaRPr lang="en-US" b="1" dirty="0">
              <a:latin typeface="Times New Roman" panose="02020603050405020304" pitchFamily="18" charset="0"/>
              <a:cs typeface="Times New Roman" panose="02020603050405020304" pitchFamily="18" charset="0"/>
            </a:endParaRPr>
          </a:p>
        </p:txBody>
      </p:sp>
      <p:pic>
        <p:nvPicPr>
          <p:cNvPr id="6" name="Picture 2" descr="Image result for gang prevention progra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600200"/>
            <a:ext cx="3626261"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63460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Image result for gang prevention progra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0886" y="195049"/>
            <a:ext cx="1676400" cy="1673557"/>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28600" y="2209800"/>
            <a:ext cx="8686800" cy="4495800"/>
          </a:xfrm>
        </p:spPr>
        <p:txBody>
          <a:bodyPr>
            <a:normAutofit fontScale="55000" lnSpcReduction="20000"/>
          </a:bodyPr>
          <a:lstStyle/>
          <a:p>
            <a:endParaRPr lang="en-US" sz="2800" dirty="0" smtClean="0">
              <a:latin typeface="Times New Roman" panose="02020603050405020304" pitchFamily="18" charset="0"/>
              <a:cs typeface="Times New Roman" panose="02020603050405020304" pitchFamily="18" charset="0"/>
            </a:endParaRPr>
          </a:p>
          <a:p>
            <a:r>
              <a:rPr lang="en-US" sz="2900" dirty="0" smtClean="0">
                <a:latin typeface="Times New Roman" panose="02020603050405020304" pitchFamily="18" charset="0"/>
                <a:cs typeface="Times New Roman" panose="02020603050405020304" pitchFamily="18" charset="0"/>
              </a:rPr>
              <a:t>Community </a:t>
            </a:r>
            <a:r>
              <a:rPr lang="en-US" sz="2900" dirty="0">
                <a:latin typeface="Times New Roman" panose="02020603050405020304" pitchFamily="18" charset="0"/>
                <a:cs typeface="Times New Roman" panose="02020603050405020304" pitchFamily="18" charset="0"/>
              </a:rPr>
              <a:t>gang problems and the implementing intervention and the prevention strategies</a:t>
            </a:r>
          </a:p>
          <a:p>
            <a:r>
              <a:rPr lang="en-US" sz="2900" dirty="0">
                <a:latin typeface="Times New Roman" panose="02020603050405020304" pitchFamily="18" charset="0"/>
                <a:cs typeface="Times New Roman" panose="02020603050405020304" pitchFamily="18" charset="0"/>
              </a:rPr>
              <a:t>The juvenile justice and the delinquency prevention comprehensive gang model</a:t>
            </a:r>
          </a:p>
          <a:p>
            <a:r>
              <a:rPr lang="en-US" sz="2900" dirty="0">
                <a:latin typeface="Times New Roman" panose="02020603050405020304" pitchFamily="18" charset="0"/>
                <a:cs typeface="Times New Roman" panose="02020603050405020304" pitchFamily="18" charset="0"/>
              </a:rPr>
              <a:t>National gang </a:t>
            </a:r>
            <a:r>
              <a:rPr lang="en-US" sz="2900" dirty="0" smtClean="0">
                <a:latin typeface="Times New Roman" panose="02020603050405020304" pitchFamily="18" charset="0"/>
                <a:cs typeface="Times New Roman" panose="02020603050405020304" pitchFamily="18" charset="0"/>
              </a:rPr>
              <a:t>center </a:t>
            </a:r>
            <a:r>
              <a:rPr lang="en-US" sz="2900" dirty="0" smtClean="0">
                <a:latin typeface="Times New Roman" panose="02020603050405020304" pitchFamily="18" charset="0"/>
                <a:cs typeface="Times New Roman" panose="02020603050405020304" pitchFamily="18" charset="0"/>
                <a:hlinkClick r:id="rId4"/>
              </a:rPr>
              <a:t>www.nationalgangcenter.gov/publications</a:t>
            </a:r>
            <a:endParaRPr lang="en-US" sz="2900" dirty="0">
              <a:latin typeface="Times New Roman" panose="02020603050405020304" pitchFamily="18" charset="0"/>
              <a:cs typeface="Times New Roman" panose="02020603050405020304" pitchFamily="18" charset="0"/>
            </a:endParaRPr>
          </a:p>
          <a:p>
            <a:r>
              <a:rPr lang="en-US" sz="2900" dirty="0">
                <a:latin typeface="Times New Roman" panose="02020603050405020304" pitchFamily="18" charset="0"/>
                <a:cs typeface="Times New Roman" panose="02020603050405020304" pitchFamily="18" charset="0"/>
              </a:rPr>
              <a:t>Gang violence in the country of all 50 states  have increased over the last 5 to 7 years</a:t>
            </a:r>
          </a:p>
          <a:p>
            <a:r>
              <a:rPr lang="en-US" sz="2900" dirty="0">
                <a:latin typeface="Times New Roman" panose="02020603050405020304" pitchFamily="18" charset="0"/>
                <a:cs typeface="Times New Roman" panose="02020603050405020304" pitchFamily="18" charset="0"/>
              </a:rPr>
              <a:t>Steady growth</a:t>
            </a:r>
          </a:p>
          <a:p>
            <a:r>
              <a:rPr lang="en-US" sz="2900" dirty="0">
                <a:latin typeface="Times New Roman" panose="02020603050405020304" pitchFamily="18" charset="0"/>
                <a:cs typeface="Times New Roman" panose="02020603050405020304" pitchFamily="18" charset="0"/>
              </a:rPr>
              <a:t>Gang prevention </a:t>
            </a:r>
          </a:p>
          <a:p>
            <a:r>
              <a:rPr lang="en-US" sz="2900" dirty="0">
                <a:latin typeface="Times New Roman" panose="02020603050405020304" pitchFamily="18" charset="0"/>
                <a:cs typeface="Times New Roman" panose="02020603050405020304" pitchFamily="18" charset="0"/>
              </a:rPr>
              <a:t>Usually about 9,000 youth in the gangs</a:t>
            </a:r>
          </a:p>
          <a:p>
            <a:r>
              <a:rPr lang="en-US" sz="2900" dirty="0">
                <a:latin typeface="Times New Roman" panose="02020603050405020304" pitchFamily="18" charset="0"/>
                <a:cs typeface="Times New Roman" panose="02020603050405020304" pitchFamily="18" charset="0"/>
              </a:rPr>
              <a:t>Ages 12-17</a:t>
            </a:r>
          </a:p>
          <a:p>
            <a:r>
              <a:rPr lang="en-US" sz="2900" dirty="0">
                <a:latin typeface="Times New Roman" panose="02020603050405020304" pitchFamily="18" charset="0"/>
                <a:cs typeface="Times New Roman" panose="02020603050405020304" pitchFamily="18" charset="0"/>
              </a:rPr>
              <a:t>Gang members and the locations</a:t>
            </a:r>
          </a:p>
          <a:p>
            <a:r>
              <a:rPr lang="en-US" sz="2900" dirty="0">
                <a:latin typeface="Times New Roman" panose="02020603050405020304" pitchFamily="18" charset="0"/>
                <a:cs typeface="Times New Roman" panose="02020603050405020304" pitchFamily="18" charset="0"/>
              </a:rPr>
              <a:t>Kansas City Mo percentage 10.1    Orlando, FL percentage 9.6     Providence, RI percentage 6.0</a:t>
            </a:r>
          </a:p>
          <a:p>
            <a:r>
              <a:rPr lang="en-US" sz="2900" dirty="0">
                <a:latin typeface="Times New Roman" panose="02020603050405020304" pitchFamily="18" charset="0"/>
                <a:cs typeface="Times New Roman" panose="02020603050405020304" pitchFamily="18" charset="0"/>
              </a:rPr>
              <a:t>Las Cruces NM  percentage 11.0    Philadelphia, PA percentage 7.7   Torrance, CA percentage 6.3</a:t>
            </a:r>
          </a:p>
          <a:p>
            <a:r>
              <a:rPr lang="en-US" sz="2900" dirty="0">
                <a:latin typeface="Times New Roman" panose="02020603050405020304" pitchFamily="18" charset="0"/>
                <a:cs typeface="Times New Roman" panose="02020603050405020304" pitchFamily="18" charset="0"/>
              </a:rPr>
              <a:t>Milwaukee, WI percentage 15.4      Phoenix, AZ percentage 12.6      Will County, IL percentage 3.8</a:t>
            </a:r>
          </a:p>
          <a:p>
            <a:r>
              <a:rPr lang="en-US" sz="2900" dirty="0">
                <a:latin typeface="Times New Roman" panose="02020603050405020304" pitchFamily="18" charset="0"/>
                <a:cs typeface="Times New Roman" panose="02020603050405020304" pitchFamily="18" charset="0"/>
              </a:rPr>
              <a:t>Omaha, NE percentage 11.4             Pocatello, Id percentage 5.6        Over all percentage is 9.1</a:t>
            </a:r>
          </a:p>
          <a:p>
            <a:endParaRPr lang="en-US" dirty="0"/>
          </a:p>
        </p:txBody>
      </p:sp>
      <p:sp>
        <p:nvSpPr>
          <p:cNvPr id="2" name="Title 1"/>
          <p:cNvSpPr>
            <a:spLocks noGrp="1"/>
          </p:cNvSpPr>
          <p:nvPr>
            <p:ph type="title"/>
          </p:nvPr>
        </p:nvSpPr>
        <p:spPr/>
        <p:txBody>
          <a:bodyPr>
            <a:normAutofit/>
          </a:bodyPr>
          <a:lstStyle/>
          <a:p>
            <a:pPr algn="ctr"/>
            <a:r>
              <a:rPr lang="en-US" dirty="0" smtClean="0">
                <a:latin typeface="Times New Roman" panose="02020603050405020304" pitchFamily="18" charset="0"/>
                <a:cs typeface="Times New Roman" panose="02020603050405020304" pitchFamily="18" charset="0"/>
              </a:rPr>
              <a:t>Guides</a:t>
            </a:r>
            <a:endParaRPr lang="en-US" b="1" dirty="0">
              <a:latin typeface="Times New Roman" panose="02020603050405020304" pitchFamily="18" charset="0"/>
              <a:cs typeface="Times New Roman" panose="02020603050405020304" pitchFamily="18" charset="0"/>
            </a:endParaRPr>
          </a:p>
        </p:txBody>
      </p:sp>
      <p:pic>
        <p:nvPicPr>
          <p:cNvPr id="5" name="Picture 8" descr="Image result for gang prevention progra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284" y="161499"/>
            <a:ext cx="1676400" cy="1673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466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4267200" cy="4572000"/>
          </a:xfrm>
        </p:spPr>
        <p:txBody>
          <a:bodyPr>
            <a:normAutofit fontScale="92500" lnSpcReduction="20000"/>
          </a:bodyPr>
          <a:lstStyle/>
          <a:p>
            <a:r>
              <a:rPr lang="en-US" sz="2800" dirty="0">
                <a:latin typeface="Times New Roman" panose="02020603050405020304" pitchFamily="18" charset="0"/>
                <a:cs typeface="Times New Roman" panose="02020603050405020304" pitchFamily="18" charset="0"/>
              </a:rPr>
              <a:t>2008 </a:t>
            </a:r>
            <a:endParaRPr lang="en-US" sz="2800" dirty="0" smtClean="0">
              <a:latin typeface="Times New Roman" panose="02020603050405020304" pitchFamily="18" charset="0"/>
              <a:cs typeface="Times New Roman" panose="02020603050405020304" pitchFamily="18" charset="0"/>
            </a:endParaRPr>
          </a:p>
          <a:p>
            <a:pPr marL="365760" lvl="1" indent="0">
              <a:buNone/>
            </a:pPr>
            <a:r>
              <a:rPr lang="en-US" dirty="0" smtClean="0">
                <a:latin typeface="Times New Roman" panose="02020603050405020304" pitchFamily="18" charset="0"/>
                <a:cs typeface="Times New Roman" panose="02020603050405020304" pitchFamily="18" charset="0"/>
              </a:rPr>
              <a:t>50</a:t>
            </a:r>
            <a:r>
              <a:rPr lang="en-US" dirty="0">
                <a:latin typeface="Times New Roman" panose="02020603050405020304" pitchFamily="18" charset="0"/>
                <a:cs typeface="Times New Roman" panose="02020603050405020304" pitchFamily="18" charset="0"/>
              </a:rPr>
              <a:t>% is Hispanic/Latino</a:t>
            </a:r>
          </a:p>
          <a:p>
            <a:pPr marL="365760" lvl="1" indent="0">
              <a:buNone/>
            </a:pPr>
            <a:r>
              <a:rPr lang="en-US" dirty="0">
                <a:latin typeface="Times New Roman" panose="02020603050405020304" pitchFamily="18" charset="0"/>
                <a:cs typeface="Times New Roman" panose="02020603050405020304" pitchFamily="18" charset="0"/>
              </a:rPr>
              <a:t>32 % is African American</a:t>
            </a:r>
          </a:p>
          <a:p>
            <a:pPr marL="365760" lvl="1" indent="0">
              <a:buNone/>
            </a:pPr>
            <a:r>
              <a:rPr lang="en-US" dirty="0">
                <a:latin typeface="Times New Roman" panose="02020603050405020304" pitchFamily="18" charset="0"/>
                <a:cs typeface="Times New Roman" panose="02020603050405020304" pitchFamily="18" charset="0"/>
              </a:rPr>
              <a:t>11% is Caucasian</a:t>
            </a:r>
          </a:p>
          <a:p>
            <a:r>
              <a:rPr lang="en-US" sz="2800" dirty="0">
                <a:latin typeface="Times New Roman" panose="02020603050405020304" pitchFamily="18" charset="0"/>
                <a:cs typeface="Times New Roman" panose="02020603050405020304" pitchFamily="18" charset="0"/>
              </a:rPr>
              <a:t>2010 </a:t>
            </a:r>
          </a:p>
          <a:p>
            <a:pPr marL="365760" lvl="1" indent="0">
              <a:buNone/>
            </a:pPr>
            <a:r>
              <a:rPr lang="en-US" dirty="0">
                <a:latin typeface="Times New Roman" panose="02020603050405020304" pitchFamily="18" charset="0"/>
                <a:cs typeface="Times New Roman" panose="02020603050405020304" pitchFamily="18" charset="0"/>
              </a:rPr>
              <a:t>Whites 7.3 %</a:t>
            </a:r>
          </a:p>
          <a:p>
            <a:pPr marL="365760" lvl="1" indent="0">
              <a:buNone/>
            </a:pPr>
            <a:r>
              <a:rPr lang="en-US" dirty="0">
                <a:latin typeface="Times New Roman" panose="02020603050405020304" pitchFamily="18" charset="0"/>
                <a:cs typeface="Times New Roman" panose="02020603050405020304" pitchFamily="18" charset="0"/>
              </a:rPr>
              <a:t>Blacks 8.3 %</a:t>
            </a:r>
          </a:p>
          <a:p>
            <a:pPr marL="365760" lvl="1" indent="0">
              <a:buNone/>
            </a:pPr>
            <a:r>
              <a:rPr lang="en-US" dirty="0">
                <a:latin typeface="Times New Roman" panose="02020603050405020304" pitchFamily="18" charset="0"/>
                <a:cs typeface="Times New Roman" panose="02020603050405020304" pitchFamily="18" charset="0"/>
              </a:rPr>
              <a:t>Hispanics  9.0 %</a:t>
            </a:r>
          </a:p>
          <a:p>
            <a:pPr marL="365760" lvl="1" indent="0">
              <a:buNone/>
            </a:pPr>
            <a:r>
              <a:rPr lang="en-US" dirty="0">
                <a:latin typeface="Times New Roman" panose="02020603050405020304" pitchFamily="18" charset="0"/>
                <a:cs typeface="Times New Roman" panose="02020603050405020304" pitchFamily="18" charset="0"/>
              </a:rPr>
              <a:t>12.9 % Multi racial</a:t>
            </a:r>
          </a:p>
          <a:p>
            <a:r>
              <a:rPr lang="en-US" sz="2800" dirty="0">
                <a:latin typeface="Times New Roman" panose="02020603050405020304" pitchFamily="18" charset="0"/>
                <a:cs typeface="Times New Roman" panose="02020603050405020304" pitchFamily="18" charset="0"/>
              </a:rPr>
              <a:t>Gender</a:t>
            </a:r>
          </a:p>
          <a:p>
            <a:pPr marL="365760" lvl="1" indent="0">
              <a:buNone/>
            </a:pPr>
            <a:r>
              <a:rPr lang="en-US" dirty="0">
                <a:latin typeface="Times New Roman" panose="02020603050405020304" pitchFamily="18" charset="0"/>
                <a:cs typeface="Times New Roman" panose="02020603050405020304" pitchFamily="18" charset="0"/>
              </a:rPr>
              <a:t>2 to 1 males vs females</a:t>
            </a:r>
          </a:p>
          <a:p>
            <a:pPr marL="365760" lvl="1" indent="0">
              <a:buNone/>
            </a:pPr>
            <a:r>
              <a:rPr lang="en-US" dirty="0">
                <a:latin typeface="Times New Roman" panose="02020603050405020304" pitchFamily="18" charset="0"/>
                <a:cs typeface="Times New Roman" panose="02020603050405020304" pitchFamily="18" charset="0"/>
              </a:rPr>
              <a:t>11 percent males vs 6 percent females</a:t>
            </a:r>
          </a:p>
          <a:p>
            <a:endParaRPr lang="en-US" dirty="0"/>
          </a:p>
        </p:txBody>
      </p:sp>
      <p:sp>
        <p:nvSpPr>
          <p:cNvPr id="2" name="Title 1"/>
          <p:cNvSpPr>
            <a:spLocks noGrp="1"/>
          </p:cNvSpPr>
          <p:nvPr>
            <p:ph type="title"/>
          </p:nvPr>
        </p:nvSpPr>
        <p:spPr/>
        <p:txBody>
          <a:bodyPr/>
          <a:lstStyle/>
          <a:p>
            <a:pPr algn="ctr"/>
            <a:r>
              <a:rPr lang="en-US" dirty="0" smtClean="0"/>
              <a:t>RACE</a:t>
            </a:r>
            <a:endParaRPr lang="en-US" b="1" dirty="0"/>
          </a:p>
        </p:txBody>
      </p:sp>
      <p:pic>
        <p:nvPicPr>
          <p:cNvPr id="5" name="Picture 4" descr="Image result for gang prevention progra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1790700"/>
            <a:ext cx="3873226"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1527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sz="2800" dirty="0">
                <a:latin typeface="Times New Roman" panose="02020603050405020304" pitchFamily="18" charset="0"/>
                <a:cs typeface="Times New Roman" panose="02020603050405020304" pitchFamily="18" charset="0"/>
              </a:rPr>
              <a:t>Antisocial Behavior</a:t>
            </a:r>
          </a:p>
          <a:p>
            <a:r>
              <a:rPr lang="en-US" sz="2800" dirty="0">
                <a:latin typeface="Times New Roman" panose="02020603050405020304" pitchFamily="18" charset="0"/>
                <a:cs typeface="Times New Roman" panose="02020603050405020304" pitchFamily="18" charset="0"/>
              </a:rPr>
              <a:t>Alcohol and drug use</a:t>
            </a:r>
          </a:p>
          <a:p>
            <a:r>
              <a:rPr lang="en-US" sz="2800" dirty="0">
                <a:latin typeface="Times New Roman" panose="02020603050405020304" pitchFamily="18" charset="0"/>
                <a:cs typeface="Times New Roman" panose="02020603050405020304" pitchFamily="18" charset="0"/>
              </a:rPr>
              <a:t>Mental health problems</a:t>
            </a:r>
          </a:p>
          <a:p>
            <a:r>
              <a:rPr lang="en-US" sz="2800" dirty="0">
                <a:latin typeface="Times New Roman" panose="02020603050405020304" pitchFamily="18" charset="0"/>
                <a:cs typeface="Times New Roman" panose="02020603050405020304" pitchFamily="18" charset="0"/>
              </a:rPr>
              <a:t>Victimization</a:t>
            </a:r>
          </a:p>
          <a:p>
            <a:r>
              <a:rPr lang="en-US" sz="2800" dirty="0">
                <a:latin typeface="Times New Roman" panose="02020603050405020304" pitchFamily="18" charset="0"/>
                <a:cs typeface="Times New Roman" panose="02020603050405020304" pitchFamily="18" charset="0"/>
              </a:rPr>
              <a:t>Negative life events</a:t>
            </a:r>
          </a:p>
          <a:p>
            <a:r>
              <a:rPr lang="en-US" sz="2800" dirty="0">
                <a:latin typeface="Times New Roman" panose="02020603050405020304" pitchFamily="18" charset="0"/>
                <a:cs typeface="Times New Roman" panose="02020603050405020304" pitchFamily="18" charset="0"/>
              </a:rPr>
              <a:t>Ethnicity</a:t>
            </a:r>
          </a:p>
          <a:p>
            <a:r>
              <a:rPr lang="en-US" sz="2800" dirty="0">
                <a:latin typeface="Times New Roman" panose="02020603050405020304" pitchFamily="18" charset="0"/>
                <a:cs typeface="Times New Roman" panose="02020603050405020304" pitchFamily="18" charset="0"/>
              </a:rPr>
              <a:t>Popular culture</a:t>
            </a:r>
          </a:p>
          <a:p>
            <a:r>
              <a:rPr lang="en-US" sz="2800" dirty="0">
                <a:latin typeface="Times New Roman" panose="02020603050405020304" pitchFamily="18" charset="0"/>
                <a:cs typeface="Times New Roman" panose="02020603050405020304" pitchFamily="18" charset="0"/>
              </a:rPr>
              <a:t>Friendship</a:t>
            </a:r>
          </a:p>
          <a:p>
            <a:r>
              <a:rPr lang="en-US" sz="2800" dirty="0">
                <a:latin typeface="Times New Roman" panose="02020603050405020304" pitchFamily="18" charset="0"/>
                <a:cs typeface="Times New Roman" panose="02020603050405020304" pitchFamily="18" charset="0"/>
              </a:rPr>
              <a:t>Romantic relationships</a:t>
            </a:r>
          </a:p>
          <a:p>
            <a:r>
              <a:rPr lang="en-US" sz="2800" dirty="0">
                <a:latin typeface="Times New Roman" panose="02020603050405020304" pitchFamily="18" charset="0"/>
                <a:cs typeface="Times New Roman" panose="02020603050405020304" pitchFamily="18" charset="0"/>
              </a:rPr>
              <a:t>Family risk factors</a:t>
            </a:r>
          </a:p>
          <a:p>
            <a:r>
              <a:rPr lang="en-US" sz="2800" dirty="0">
                <a:latin typeface="Times New Roman" panose="02020603050405020304" pitchFamily="18" charset="0"/>
                <a:cs typeface="Times New Roman" panose="02020603050405020304" pitchFamily="18" charset="0"/>
              </a:rPr>
              <a:t>School risk factors</a:t>
            </a:r>
          </a:p>
          <a:p>
            <a:r>
              <a:rPr lang="en-US" sz="2800" dirty="0">
                <a:latin typeface="Times New Roman" panose="02020603050405020304" pitchFamily="18" charset="0"/>
                <a:cs typeface="Times New Roman" panose="02020603050405020304" pitchFamily="18" charset="0"/>
              </a:rPr>
              <a:t>Peer group risk factor</a:t>
            </a:r>
          </a:p>
          <a:p>
            <a:r>
              <a:rPr lang="en-US" sz="2800" dirty="0">
                <a:latin typeface="Times New Roman" panose="02020603050405020304" pitchFamily="18" charset="0"/>
                <a:cs typeface="Times New Roman" panose="02020603050405020304" pitchFamily="18" charset="0"/>
              </a:rPr>
              <a:t>Community risk factors</a:t>
            </a:r>
          </a:p>
          <a:p>
            <a:endParaRPr lang="en-US" dirty="0"/>
          </a:p>
        </p:txBody>
      </p:sp>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Risk Factors </a:t>
            </a:r>
            <a:endParaRPr lang="en-US" b="1" dirty="0">
              <a:latin typeface="Times New Roman" panose="02020603050405020304" pitchFamily="18" charset="0"/>
              <a:cs typeface="Times New Roman" panose="02020603050405020304" pitchFamily="18" charset="0"/>
            </a:endParaRPr>
          </a:p>
        </p:txBody>
      </p:sp>
      <p:pic>
        <p:nvPicPr>
          <p:cNvPr id="4" name="Picture 6" descr="Image result for gang prevention progra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676400"/>
            <a:ext cx="3933825" cy="426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1583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Project Safe Neighborhoods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457200" y="1676400"/>
            <a:ext cx="4059936" cy="4419600"/>
          </a:xfrm>
        </p:spPr>
        <p:txBody>
          <a:bodyPr/>
          <a:lstStyle/>
          <a:p>
            <a:r>
              <a:rPr lang="en-US" dirty="0" smtClean="0">
                <a:latin typeface="Times New Roman" panose="02020603050405020304" pitchFamily="18" charset="0"/>
                <a:cs typeface="Times New Roman" panose="02020603050405020304" pitchFamily="18" charset="0"/>
              </a:rPr>
              <a:t>Hires new federal and state prosecutors</a:t>
            </a:r>
          </a:p>
          <a:p>
            <a:r>
              <a:rPr lang="en-US" dirty="0" smtClean="0">
                <a:latin typeface="Times New Roman" panose="02020603050405020304" pitchFamily="18" charset="0"/>
                <a:cs typeface="Times New Roman" panose="02020603050405020304" pitchFamily="18" charset="0"/>
              </a:rPr>
              <a:t>Provides gun safety kits</a:t>
            </a:r>
          </a:p>
          <a:p>
            <a:r>
              <a:rPr lang="en-US" dirty="0" smtClean="0">
                <a:latin typeface="Times New Roman" panose="02020603050405020304" pitchFamily="18" charset="0"/>
                <a:cs typeface="Times New Roman" panose="02020603050405020304" pitchFamily="18" charset="0"/>
              </a:rPr>
              <a:t>Deters gun crimes and gang activity</a:t>
            </a:r>
          </a:p>
          <a:p>
            <a:r>
              <a:rPr lang="en-US" dirty="0" smtClean="0">
                <a:latin typeface="Times New Roman" panose="02020603050405020304" pitchFamily="18" charset="0"/>
                <a:cs typeface="Times New Roman" panose="02020603050405020304" pitchFamily="18" charset="0"/>
              </a:rPr>
              <a:t>Promotes community relations to support reduced gang violence strategies</a:t>
            </a:r>
            <a:endParaRPr lang="en-US" dirty="0">
              <a:latin typeface="Times New Roman" panose="02020603050405020304" pitchFamily="18" charset="0"/>
              <a:cs typeface="Times New Roman" panose="02020603050405020304" pitchFamily="18" charset="0"/>
            </a:endParaRPr>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648200" y="1905000"/>
            <a:ext cx="4038600" cy="3733800"/>
          </a:xfrm>
        </p:spPr>
      </p:pic>
    </p:spTree>
    <p:extLst>
      <p:ext uri="{BB962C8B-B14F-4D97-AF65-F5344CB8AC3E}">
        <p14:creationId xmlns:p14="http://schemas.microsoft.com/office/powerpoint/2010/main" val="117326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Juvenile delinquency requires the assistance of the entire society to be in control of the direction of these future eras. Furthermore, a range of group-based plans for the redirection of youngsters far from perpetrating wrongdoings can be directed. It incorporates group mind, direction, advising child care and preparing social exercises, and group improvement. These are only a few of the conceivable methods for helping the adolescents (</a:t>
            </a:r>
            <a:r>
              <a:rPr lang="en-US" dirty="0" err="1">
                <a:latin typeface="Times New Roman" panose="02020603050405020304" pitchFamily="18" charset="0"/>
                <a:cs typeface="Times New Roman" panose="02020603050405020304" pitchFamily="18" charset="0"/>
              </a:rPr>
              <a:t>Burfeind</a:t>
            </a:r>
            <a:r>
              <a:rPr lang="en-US" dirty="0">
                <a:latin typeface="Times New Roman" panose="02020603050405020304" pitchFamily="18" charset="0"/>
                <a:cs typeface="Times New Roman" panose="02020603050405020304" pitchFamily="18" charset="0"/>
              </a:rPr>
              <a:t>, 2015). </a:t>
            </a:r>
          </a:p>
          <a:p>
            <a:endParaRPr lang="en-US" dirty="0"/>
          </a:p>
        </p:txBody>
      </p:sp>
      <p:sp>
        <p:nvSpPr>
          <p:cNvPr id="3" name="Title 2"/>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In Summary </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8338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05400"/>
          </a:xfrm>
        </p:spPr>
        <p:txBody>
          <a:bodyPr>
            <a:normAutofit fontScale="92500" lnSpcReduction="20000"/>
          </a:bodyPr>
          <a:lstStyle/>
          <a:p>
            <a:pPr marL="365760" lvl="1" indent="0">
              <a:buNone/>
            </a:pPr>
            <a:endParaRPr lang="en-US" sz="1600" dirty="0" smtClean="0">
              <a:latin typeface="Times New Roman" panose="02020603050405020304" pitchFamily="18" charset="0"/>
              <a:cs typeface="Times New Roman" panose="02020603050405020304" pitchFamily="18" charset="0"/>
            </a:endParaRPr>
          </a:p>
          <a:p>
            <a:pPr marL="365760" lvl="1" indent="0">
              <a:buNone/>
            </a:pPr>
            <a:endParaRPr lang="en-US" sz="1600" dirty="0"/>
          </a:p>
          <a:p>
            <a:r>
              <a:rPr lang="en-US" sz="2400" dirty="0" err="1">
                <a:latin typeface="Times New Roman" panose="02020603050405020304" pitchFamily="18" charset="0"/>
                <a:cs typeface="Times New Roman" panose="02020603050405020304" pitchFamily="18" charset="0"/>
              </a:rPr>
              <a:t>Burfeind</a:t>
            </a:r>
            <a:r>
              <a:rPr lang="en-US" sz="2400" dirty="0">
                <a:latin typeface="Times New Roman" panose="02020603050405020304" pitchFamily="18" charset="0"/>
                <a:cs typeface="Times New Roman" panose="02020603050405020304" pitchFamily="18" charset="0"/>
              </a:rPr>
              <a:t>, J. (2015). </a:t>
            </a:r>
            <a:r>
              <a:rPr lang="en-US" sz="2400" i="1" dirty="0">
                <a:latin typeface="Times New Roman" panose="02020603050405020304" pitchFamily="18" charset="0"/>
                <a:cs typeface="Times New Roman" panose="02020603050405020304" pitchFamily="18" charset="0"/>
              </a:rPr>
              <a:t>Juvenile Delinquency: An Integrated Approach.</a:t>
            </a:r>
            <a:r>
              <a:rPr lang="en-US" sz="2400" dirty="0">
                <a:latin typeface="Times New Roman" panose="02020603050405020304" pitchFamily="18" charset="0"/>
                <a:cs typeface="Times New Roman" panose="02020603050405020304" pitchFamily="18" charset="0"/>
              </a:rPr>
              <a:t> Routledge.</a:t>
            </a:r>
          </a:p>
          <a:p>
            <a:r>
              <a:rPr lang="en-US" sz="2400" dirty="0">
                <a:latin typeface="Times New Roman" panose="02020603050405020304" pitchFamily="18" charset="0"/>
                <a:cs typeface="Times New Roman" panose="02020603050405020304" pitchFamily="18" charset="0"/>
              </a:rPr>
              <a:t>Cohen, A.K., and Ohlin, L.E. 1960 Delinquency and Opportunity</a:t>
            </a:r>
          </a:p>
          <a:p>
            <a:pPr marL="365760" lvl="1" indent="0">
              <a:buNone/>
            </a:pPr>
            <a:r>
              <a:rPr lang="en-US" u="sng" dirty="0">
                <a:latin typeface="Times New Roman" panose="02020603050405020304" pitchFamily="18" charset="0"/>
                <a:cs typeface="Times New Roman" panose="02020603050405020304" pitchFamily="18" charset="0"/>
                <a:hlinkClick r:id="rId3"/>
              </a:rPr>
              <a:t>www.universityofphoenix.com</a:t>
            </a:r>
            <a:r>
              <a:rPr lang="en-US" dirty="0">
                <a:latin typeface="Times New Roman" panose="02020603050405020304" pitchFamily="18" charset="0"/>
                <a:cs typeface="Times New Roman" panose="02020603050405020304" pitchFamily="18" charset="0"/>
              </a:rPr>
              <a:t> (class discussion) Team D</a:t>
            </a:r>
          </a:p>
          <a:p>
            <a:r>
              <a:rPr lang="en-US" sz="2400" dirty="0">
                <a:latin typeface="Times New Roman" panose="02020603050405020304" pitchFamily="18" charset="0"/>
                <a:cs typeface="Times New Roman" panose="02020603050405020304" pitchFamily="18" charset="0"/>
              </a:rPr>
              <a:t>Gang Prevention: An Overview of Research and Programs Retrieved from</a:t>
            </a:r>
          </a:p>
          <a:p>
            <a:pPr marL="365760" lvl="1" indent="0">
              <a:buNone/>
            </a:pPr>
            <a:r>
              <a:rPr lang="en-US" u="sng" dirty="0">
                <a:latin typeface="Times New Roman" panose="02020603050405020304" pitchFamily="18" charset="0"/>
                <a:cs typeface="Times New Roman" panose="02020603050405020304" pitchFamily="18" charset="0"/>
                <a:hlinkClick r:id="rId4"/>
              </a:rPr>
              <a:t>https://www.ncjrs.gov/pdffiles1/ojjdp/231116.pdf</a:t>
            </a:r>
            <a:endParaRPr lang="en-US"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National Crime Prevention Teens Crime and the community (TCC). (</a:t>
            </a:r>
            <a:r>
              <a:rPr lang="en-US" sz="2400" dirty="0" err="1">
                <a:latin typeface="Times New Roman" panose="02020603050405020304" pitchFamily="18" charset="0"/>
                <a:cs typeface="Times New Roman" panose="02020603050405020304" pitchFamily="18" charset="0"/>
              </a:rPr>
              <a:t>n.d</a:t>
            </a:r>
            <a:r>
              <a:rPr lang="en-US" sz="2400" dirty="0">
                <a:latin typeface="Times New Roman" panose="02020603050405020304" pitchFamily="18" charset="0"/>
                <a:cs typeface="Times New Roman" panose="02020603050405020304" pitchFamily="18" charset="0"/>
              </a:rPr>
              <a:t>). Retrieved from</a:t>
            </a:r>
          </a:p>
          <a:p>
            <a:pPr marL="365760" lvl="1" indent="0">
              <a:buNone/>
            </a:pPr>
            <a:r>
              <a:rPr lang="en-US" u="sng" dirty="0">
                <a:latin typeface="Times New Roman" panose="02020603050405020304" pitchFamily="18" charset="0"/>
                <a:cs typeface="Times New Roman" panose="02020603050405020304" pitchFamily="18" charset="0"/>
                <a:hlinkClick r:id="rId5"/>
              </a:rPr>
              <a:t>http://www.ncpc.org/programs/teens-crime-and-the-community/publications-1/adult2pdf</a:t>
            </a:r>
            <a:r>
              <a:rPr lang="en-US"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United States Department of Justice.  (2017).  At Risk Youth and Gang Prevention. Retrieved from</a:t>
            </a:r>
          </a:p>
          <a:p>
            <a:pPr marL="365760" lvl="1" indent="0">
              <a:buNone/>
            </a:pPr>
            <a:r>
              <a:rPr lang="en-US" u="sng" dirty="0">
                <a:latin typeface="Times New Roman" panose="02020603050405020304" pitchFamily="18" charset="0"/>
                <a:cs typeface="Times New Roman" panose="02020603050405020304" pitchFamily="18" charset="0"/>
                <a:hlinkClick r:id="rId6"/>
              </a:rPr>
              <a:t>https://www.justice.gov/archive/fbci/progmenu_atrisk.html</a:t>
            </a:r>
            <a:endParaRPr lang="en-US" dirty="0">
              <a:latin typeface="Times New Roman" panose="02020603050405020304" pitchFamily="18" charset="0"/>
              <a:cs typeface="Times New Roman" panose="02020603050405020304" pitchFamily="18" charset="0"/>
            </a:endParaRPr>
          </a:p>
          <a:p>
            <a:pPr marL="365760" lvl="1"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dirty="0"/>
          </a:p>
          <a:p>
            <a:pPr marL="0" indent="0">
              <a:buNone/>
            </a:pPr>
            <a:endParaRPr lang="en-US" dirty="0"/>
          </a:p>
          <a:p>
            <a:endParaRPr lang="en-US" dirty="0"/>
          </a:p>
        </p:txBody>
      </p:sp>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References</a:t>
            </a:r>
            <a:r>
              <a:rPr lang="en-US" b="1" dirty="0"/>
              <a:t> </a:t>
            </a:r>
          </a:p>
        </p:txBody>
      </p:sp>
    </p:spTree>
    <p:extLst>
      <p:ext uri="{BB962C8B-B14F-4D97-AF65-F5344CB8AC3E}">
        <p14:creationId xmlns:p14="http://schemas.microsoft.com/office/powerpoint/2010/main" val="15796478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Paper</Template>
  <TotalTime>144</TotalTime>
  <Words>1052</Words>
  <Application>Microsoft Office PowerPoint</Application>
  <PresentationFormat>On-screen Show (4:3)</PresentationFormat>
  <Paragraphs>102</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Constantia</vt:lpstr>
      <vt:lpstr>Times New Roman</vt:lpstr>
      <vt:lpstr>Wingdings 2</vt:lpstr>
      <vt:lpstr>Paper</vt:lpstr>
      <vt:lpstr>Introduction </vt:lpstr>
      <vt:lpstr>Juvenile Gangs</vt:lpstr>
      <vt:lpstr>Prevention</vt:lpstr>
      <vt:lpstr>Guides</vt:lpstr>
      <vt:lpstr>RACE</vt:lpstr>
      <vt:lpstr>Risk Factors </vt:lpstr>
      <vt:lpstr>Project Safe Neighborhoods</vt:lpstr>
      <vt:lpstr>In Summary </vt:lpstr>
      <vt:lpstr>References </vt:lpstr>
    </vt:vector>
  </TitlesOfParts>
  <Company>Stein Mart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solving evaluation Presentation</dc:title>
  <dc:creator>Peter Moolayil</dc:creator>
  <cp:lastModifiedBy>Peter Moolayil</cp:lastModifiedBy>
  <cp:revision>41</cp:revision>
  <dcterms:created xsi:type="dcterms:W3CDTF">2017-03-01T22:06:19Z</dcterms:created>
  <dcterms:modified xsi:type="dcterms:W3CDTF">2017-03-26T00:15:05Z</dcterms:modified>
</cp:coreProperties>
</file>